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2.svg" ContentType="image/svg+xml"/>
  <Override PartName="/ppt/media/image4.svg" ContentType="image/svg+xml"/>
  <Override PartName="/ppt/media/image6.svg" ContentType="image/svg+xml"/>
  <Override PartName="/ppt/media/image8.svg" ContentType="image/svg+xml"/>
  <Override PartName="/ppt/media/image9.svg" ContentType="image/svg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sldIdLst>
    <p:sldId id="256" r:id="rId4"/>
    <p:sldId id="257" r:id="rId5"/>
    <p:sldId id="274" r:id="rId6"/>
    <p:sldId id="258" r:id="rId7"/>
    <p:sldId id="267" r:id="rId8"/>
    <p:sldId id="275" r:id="rId9"/>
    <p:sldId id="263" r:id="rId10"/>
    <p:sldId id="268" r:id="rId11"/>
    <p:sldId id="269" r:id="rId12"/>
    <p:sldId id="270" r:id="rId13"/>
    <p:sldId id="271" r:id="rId14"/>
    <p:sldId id="277" r:id="rId15"/>
    <p:sldId id="264" r:id="rId16"/>
    <p:sldId id="272" r:id="rId17"/>
    <p:sldId id="278" r:id="rId18"/>
    <p:sldId id="261" r:id="rId19"/>
    <p:sldId id="266" r:id="rId20"/>
  </p:sldIdLst>
  <p:sldSz cx="12192000" cy="6858000"/>
  <p:notesSz cx="6858000" cy="9144000"/>
  <p:custDataLst>
    <p:tags r:id="rId24"/>
  </p:custDataLst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78C9"/>
    <a:srgbClr val="4887D3"/>
    <a:srgbClr val="BFD5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15"/>
        <p:guide pos="384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4" Type="http://schemas.openxmlformats.org/officeDocument/2006/relationships/tags" Target="tags/tag26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8.svg"/><Relationship Id="rId7" Type="http://schemas.openxmlformats.org/officeDocument/2006/relationships/image" Target="../media/image7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svg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sv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svg"/><Relationship Id="rId1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tags" Target="../tags/tag4.xml"/><Relationship Id="rId4" Type="http://schemas.openxmlformats.org/officeDocument/2006/relationships/image" Target="../media/image13.png"/><Relationship Id="rId3" Type="http://schemas.openxmlformats.org/officeDocument/2006/relationships/tags" Target="../tags/tag3.xml"/><Relationship Id="rId2" Type="http://schemas.openxmlformats.org/officeDocument/2006/relationships/image" Target="../media/image12.png"/><Relationship Id="rId1" Type="http://schemas.openxmlformats.org/officeDocument/2006/relationships/tags" Target="../tags/tag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2.png"/><Relationship Id="rId1" Type="http://schemas.openxmlformats.org/officeDocument/2006/relationships/tags" Target="../tags/tag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svg"/><Relationship Id="rId1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14.xml"/><Relationship Id="rId8" Type="http://schemas.openxmlformats.org/officeDocument/2006/relationships/tags" Target="../tags/tag13.xml"/><Relationship Id="rId7" Type="http://schemas.openxmlformats.org/officeDocument/2006/relationships/tags" Target="../tags/tag12.xml"/><Relationship Id="rId6" Type="http://schemas.openxmlformats.org/officeDocument/2006/relationships/tags" Target="../tags/tag11.xml"/><Relationship Id="rId5" Type="http://schemas.openxmlformats.org/officeDocument/2006/relationships/tags" Target="../tags/tag10.xml"/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1" Type="http://schemas.openxmlformats.org/officeDocument/2006/relationships/slideLayout" Target="../slideLayouts/slideLayout7.xml"/><Relationship Id="rId20" Type="http://schemas.openxmlformats.org/officeDocument/2006/relationships/tags" Target="../tags/tag25.xml"/><Relationship Id="rId2" Type="http://schemas.openxmlformats.org/officeDocument/2006/relationships/tags" Target="../tags/tag7.xml"/><Relationship Id="rId19" Type="http://schemas.openxmlformats.org/officeDocument/2006/relationships/tags" Target="../tags/tag24.xml"/><Relationship Id="rId18" Type="http://schemas.openxmlformats.org/officeDocument/2006/relationships/tags" Target="../tags/tag23.xml"/><Relationship Id="rId17" Type="http://schemas.openxmlformats.org/officeDocument/2006/relationships/tags" Target="../tags/tag22.xml"/><Relationship Id="rId16" Type="http://schemas.openxmlformats.org/officeDocument/2006/relationships/tags" Target="../tags/tag21.xml"/><Relationship Id="rId15" Type="http://schemas.openxmlformats.org/officeDocument/2006/relationships/tags" Target="../tags/tag20.xml"/><Relationship Id="rId14" Type="http://schemas.openxmlformats.org/officeDocument/2006/relationships/tags" Target="../tags/tag19.xml"/><Relationship Id="rId13" Type="http://schemas.openxmlformats.org/officeDocument/2006/relationships/tags" Target="../tags/tag18.xml"/><Relationship Id="rId12" Type="http://schemas.openxmlformats.org/officeDocument/2006/relationships/tags" Target="../tags/tag17.xml"/><Relationship Id="rId11" Type="http://schemas.openxmlformats.org/officeDocument/2006/relationships/tags" Target="../tags/tag16.xml"/><Relationship Id="rId10" Type="http://schemas.openxmlformats.org/officeDocument/2006/relationships/tags" Target="../tags/tag15.xml"/><Relationship Id="rId1" Type="http://schemas.openxmlformats.org/officeDocument/2006/relationships/tags" Target="../tags/tag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文本框 3"/>
          <p:cNvSpPr txBox="1"/>
          <p:nvPr/>
        </p:nvSpPr>
        <p:spPr>
          <a:xfrm>
            <a:off x="611505" y="2543175"/>
            <a:ext cx="749808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7200">
                <a:solidFill>
                  <a:schemeClr val="accent3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HDMI</a:t>
            </a:r>
            <a:r>
              <a:rPr lang="zh-CN" altLang="en-US" sz="7200">
                <a:solidFill>
                  <a:schemeClr val="accent3"/>
                </a:solidFill>
                <a:latin typeface="思源黑体 CN Heavy" panose="020B0A00000000000000" charset="-122"/>
                <a:ea typeface="思源黑体 CN Heavy" panose="020B0A00000000000000" charset="-122"/>
              </a:rPr>
              <a:t>相机常见问题</a:t>
            </a:r>
            <a:endParaRPr lang="zh-CN" altLang="en-US" sz="7200">
              <a:solidFill>
                <a:schemeClr val="accent3"/>
              </a:solidFill>
              <a:latin typeface="思源黑体 CN Heavy" panose="020B0A00000000000000" charset="-122"/>
              <a:ea typeface="思源黑体 CN Heavy" panose="020B0A00000000000000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1505" y="2080895"/>
            <a:ext cx="309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endParaRPr lang="zh-CN" altLang="en-US" sz="3200">
              <a:solidFill>
                <a:schemeClr val="accent3"/>
              </a:solidFill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6" name="等腰三角形 5"/>
          <p:cNvSpPr/>
          <p:nvPr/>
        </p:nvSpPr>
        <p:spPr>
          <a:xfrm rot="16200000">
            <a:off x="6782435" y="1449070"/>
            <a:ext cx="6858635" cy="396049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16200000">
            <a:off x="6824345" y="237490"/>
            <a:ext cx="5605145" cy="5131435"/>
          </a:xfrm>
          <a:prstGeom prst="triangle">
            <a:avLst>
              <a:gd name="adj" fmla="val 75382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7171055" y="4300220"/>
            <a:ext cx="4912360" cy="2557780"/>
          </a:xfrm>
          <a:prstGeom prst="triangle">
            <a:avLst>
              <a:gd name="adj" fmla="val 39994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rot="10800000">
            <a:off x="1697990" y="0"/>
            <a:ext cx="10298430" cy="1505585"/>
          </a:xfrm>
          <a:prstGeom prst="triangle">
            <a:avLst>
              <a:gd name="adj" fmla="val 56424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70280" y="5348605"/>
            <a:ext cx="6170295" cy="47117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81735" y="5399405"/>
            <a:ext cx="2762885" cy="3600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168140" y="5400040"/>
            <a:ext cx="2762885" cy="3600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485265" y="5400040"/>
            <a:ext cx="1783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主讲人：吴文青</a:t>
            </a:r>
            <a:endParaRPr lang="zh-CN" altLang="en-US">
              <a:solidFill>
                <a:schemeClr val="accent1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思源黑体 CN Regular" panose="020B0500000000000000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523740" y="5391150"/>
            <a:ext cx="2011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日期：</a:t>
            </a:r>
            <a:r>
              <a:rPr lang="en-US" altLang="zh-CN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2025.08.18</a:t>
            </a:r>
            <a:endParaRPr lang="en-US" altLang="zh-CN">
              <a:solidFill>
                <a:schemeClr val="accent1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思源黑体 CN Regular" panose="020B0500000000000000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626485" y="4418965"/>
            <a:ext cx="656590" cy="65659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17265" y="458089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chemeClr val="tx1"/>
                </a:solidFill>
              </a:rPr>
              <a:t>产品部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150360" y="771525"/>
            <a:ext cx="1702435" cy="92202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r>
              <a:rPr lang="zh-CN" altLang="en-US" sz="5400" b="1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目录</a:t>
            </a:r>
            <a:endParaRPr lang="zh-CN" altLang="en-US" sz="5400" b="1">
              <a:solidFill>
                <a:schemeClr val="accent1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783580" y="1048385"/>
            <a:ext cx="2783840" cy="64516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p>
            <a:r>
              <a:rPr lang="en-US" altLang="zh-CN" sz="3600" b="1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CONTENTS</a:t>
            </a:r>
            <a:endParaRPr lang="en-US" altLang="zh-CN" sz="3600" b="1">
              <a:solidFill>
                <a:schemeClr val="accent1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4253865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1430655" y="2212340"/>
            <a:ext cx="1295400" cy="1295400"/>
            <a:chOff x="3127" y="4050"/>
            <a:chExt cx="2040" cy="2040"/>
          </a:xfrm>
        </p:grpSpPr>
        <p:sp>
          <p:nvSpPr>
            <p:cNvPr id="11" name="椭圆 10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34810" y="2212340"/>
            <a:ext cx="1295400" cy="1295400"/>
            <a:chOff x="3127" y="4050"/>
            <a:chExt cx="2040" cy="2040"/>
          </a:xfrm>
        </p:grpSpPr>
        <p:sp>
          <p:nvSpPr>
            <p:cNvPr id="16" name="椭圆 15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033520" y="2212340"/>
            <a:ext cx="1295400" cy="1295400"/>
            <a:chOff x="3127" y="4050"/>
            <a:chExt cx="2040" cy="2040"/>
          </a:xfrm>
        </p:grpSpPr>
        <p:sp>
          <p:nvSpPr>
            <p:cNvPr id="19" name="椭圆 18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353550" y="2211705"/>
            <a:ext cx="1295400" cy="1295400"/>
            <a:chOff x="3127" y="4050"/>
            <a:chExt cx="2040" cy="2040"/>
          </a:xfrm>
        </p:grpSpPr>
        <p:sp>
          <p:nvSpPr>
            <p:cNvPr id="22" name="椭圆 21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1729105" y="2506980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01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331970" y="2506980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02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033260" y="2506345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03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652000" y="2506345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04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970915" y="4208780"/>
            <a:ext cx="171704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000" b="1">
                <a:latin typeface="思源黑体 CN Regular" panose="020B0500000000000000" charset="-122"/>
                <a:ea typeface="思源黑体 CN Regular" panose="020B0500000000000000" charset="-122"/>
              </a:rPr>
              <a:t>    </a:t>
            </a:r>
            <a:r>
              <a:rPr lang="zh-CN" altLang="en-US" sz="2000" b="1">
                <a:latin typeface="思源黑体 CN Regular" panose="020B0500000000000000" charset="-122"/>
                <a:ea typeface="思源黑体 CN Regular" panose="020B0500000000000000" charset="-122"/>
              </a:rPr>
              <a:t>相机功能</a:t>
            </a:r>
            <a:endParaRPr lang="zh-CN" altLang="en-US" sz="20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573780" y="4208780"/>
            <a:ext cx="171704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000" b="1">
                <a:latin typeface="思源黑体 CN Regular" panose="020B0500000000000000" charset="-122"/>
                <a:ea typeface="思源黑体 CN Regular" panose="020B0500000000000000" charset="-122"/>
              </a:rPr>
              <a:t>    </a:t>
            </a:r>
            <a:r>
              <a:rPr lang="zh-CN" altLang="en-US" sz="2000" b="1">
                <a:latin typeface="思源黑体 CN Regular" panose="020B0500000000000000" charset="-122"/>
                <a:ea typeface="思源黑体 CN Regular" panose="020B0500000000000000" charset="-122"/>
              </a:rPr>
              <a:t>相机故障</a:t>
            </a:r>
            <a:endParaRPr lang="zh-CN" altLang="en-US" sz="20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275070" y="4208780"/>
            <a:ext cx="171704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000" b="1">
                <a:latin typeface="思源黑体 CN Regular" panose="020B0500000000000000" charset="-122"/>
                <a:ea typeface="思源黑体 CN Regular" panose="020B0500000000000000" charset="-122"/>
              </a:rPr>
              <a:t>    </a:t>
            </a:r>
            <a:r>
              <a:rPr lang="zh-CN" altLang="en-US" sz="2000" b="1">
                <a:latin typeface="思源黑体 CN Regular" panose="020B0500000000000000" charset="-122"/>
                <a:ea typeface="思源黑体 CN Regular" panose="020B0500000000000000" charset="-122"/>
              </a:rPr>
              <a:t>相机升级</a:t>
            </a:r>
            <a:endParaRPr lang="zh-CN" altLang="en-US" sz="20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8188325" y="4208780"/>
            <a:ext cx="210439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en-US" altLang="zh-CN" sz="2000" b="1">
                <a:latin typeface="思源黑体 CN Regular" panose="020B0500000000000000" charset="-122"/>
                <a:ea typeface="思源黑体 CN Regular" panose="020B0500000000000000" charset="-122"/>
              </a:rPr>
              <a:t>           </a:t>
            </a:r>
            <a:r>
              <a:rPr lang="zh-CN" altLang="en-US" sz="2000" b="1">
                <a:latin typeface="思源黑体 CN Regular" panose="020B0500000000000000" charset="-122"/>
                <a:ea typeface="思源黑体 CN Regular" panose="020B0500000000000000" charset="-122"/>
              </a:rPr>
              <a:t>其他</a:t>
            </a:r>
            <a:endParaRPr lang="zh-CN" altLang="en-US" sz="20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1651000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6955155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9573895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5275" y="19050"/>
            <a:ext cx="38557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杭州舜立光电科技有限公司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4" name="图片 3" descr="搜索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631315" y="4840605"/>
            <a:ext cx="914400" cy="914400"/>
          </a:xfrm>
          <a:prstGeom prst="rect">
            <a:avLst/>
          </a:prstGeom>
        </p:spPr>
      </p:pic>
      <p:pic>
        <p:nvPicPr>
          <p:cNvPr id="5" name="图片 4" descr="工具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53865" y="4789170"/>
            <a:ext cx="914400" cy="914400"/>
          </a:xfrm>
          <a:prstGeom prst="rect">
            <a:avLst/>
          </a:prstGeom>
        </p:spPr>
      </p:pic>
      <p:pic>
        <p:nvPicPr>
          <p:cNvPr id="9" name="图片 8" descr="刷新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876415" y="4725035"/>
            <a:ext cx="914400" cy="914400"/>
          </a:xfrm>
          <a:prstGeom prst="rect">
            <a:avLst/>
          </a:prstGeom>
        </p:spPr>
      </p:pic>
      <p:pic>
        <p:nvPicPr>
          <p:cNvPr id="10" name="图片 9" descr="设置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573895" y="4652645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4" name="组合 13"/>
          <p:cNvGrpSpPr/>
          <p:nvPr/>
        </p:nvGrpSpPr>
        <p:grpSpPr>
          <a:xfrm>
            <a:off x="5448300" y="2212340"/>
            <a:ext cx="1295400" cy="1295400"/>
            <a:chOff x="3127" y="4050"/>
            <a:chExt cx="2040" cy="2040"/>
          </a:xfrm>
        </p:grpSpPr>
        <p:sp>
          <p:nvSpPr>
            <p:cNvPr id="11" name="椭圆 10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746750" y="2506980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01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237480" y="4208780"/>
            <a:ext cx="174117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000" b="1">
                <a:latin typeface="思源黑体 CN Regular" panose="020B0500000000000000" charset="-122"/>
                <a:ea typeface="思源黑体 CN Regular" panose="020B0500000000000000" charset="-122"/>
              </a:rPr>
              <a:t> </a:t>
            </a:r>
            <a:r>
              <a:rPr lang="zh-CN" altLang="en-US" sz="2800" b="1">
                <a:latin typeface="思源黑体 CN Regular" panose="020B0500000000000000" charset="-122"/>
                <a:ea typeface="思源黑体 CN Regular" panose="020B0500000000000000" charset="-122"/>
              </a:rPr>
              <a:t>相机功能</a:t>
            </a:r>
            <a:endParaRPr lang="zh-CN" altLang="en-US" sz="28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>
            <a:off x="5668645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5275" y="19050"/>
            <a:ext cx="38557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杭州舜立光电科技有限公司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4" name="图片 3" descr="搜索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38800" y="4840605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28360" y="1219835"/>
            <a:ext cx="57257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相机模式选择：大部分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相机是不需要切换模式，少部分型号如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C31X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系列，需要按照如图所示方式切换对应模式。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92115" y="1526540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28360" y="2287270"/>
            <a:ext cx="57257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“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相机接好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，鼠标之后无法调出菜单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”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：鼠标右键调出菜单；没有切换模式；该型号不支持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控制。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492115" y="2593975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00115" y="3390265"/>
            <a:ext cx="57257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测量步骤：先调至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画面清晰，然后标定，再测量；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“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测量模式下无法切换聚焦模式</a:t>
            </a:r>
            <a:r>
              <a:rPr lang="en-US" altLang="zh-CN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”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：退出测量模式。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492115" y="3696970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28360" y="4489450"/>
            <a:ext cx="57257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照片上面是否可以融合测量图元：勾选保存图元；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删除标定参数的默认密码：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123456</a:t>
            </a:r>
            <a:endParaRPr lang="en-US" alt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十字线的刻度线如何显示。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492115" y="4796155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527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相机功能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3570" y="1412875"/>
            <a:ext cx="4084320" cy="38849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928360" y="1219835"/>
            <a:ext cx="57257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FAT32格式，大小一般不超过64G；因为存储设备32G及以内默认格式是FAT32，存储设备64G及以上默认格式是NTFS或exFAT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492115" y="1526540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28360" y="2287270"/>
            <a:ext cx="572579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U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盘相关：拍照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/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录像提示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“U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盘不存在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”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；拍照成功但是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U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盘里面的照片在电脑打开找不到。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5492115" y="2593975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28360" y="3213100"/>
            <a:ext cx="57257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大多数使用存储卡的设备(摄像头，记录仪等)只支持FAT32格式，如果你买的是64G以上，需要您在电脑或者设备上进行格式转换。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492115" y="3696970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28360" y="4489450"/>
            <a:ext cx="57257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部分U盘格式即使正确也可能无法被我们相机识别使用：市面上面的U盘品牌参差不齐，建议客户在官方店面购买正规品牌的U盘使用。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5492115" y="4796155"/>
            <a:ext cx="215900" cy="2159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5275" y="19050"/>
            <a:ext cx="1407160" cy="82994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相机功能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/>
            <a:endParaRPr lang="en-US" altLang="zh-CN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911225" y="1125220"/>
            <a:ext cx="3435350" cy="45859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8" name="直接连接符 7"/>
          <p:cNvCxnSpPr/>
          <p:nvPr/>
        </p:nvCxnSpPr>
        <p:spPr>
          <a:xfrm>
            <a:off x="5668645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5448300" y="2212340"/>
            <a:ext cx="1295400" cy="1295400"/>
            <a:chOff x="3127" y="4050"/>
            <a:chExt cx="2040" cy="2040"/>
          </a:xfrm>
        </p:grpSpPr>
        <p:sp>
          <p:nvSpPr>
            <p:cNvPr id="19" name="椭圆 18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5746750" y="2506980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02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237480" y="4208780"/>
            <a:ext cx="174117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000" b="1">
                <a:latin typeface="思源黑体 CN Regular" panose="020B0500000000000000" charset="-122"/>
                <a:ea typeface="思源黑体 CN Regular" panose="020B0500000000000000" charset="-122"/>
              </a:rPr>
              <a:t> </a:t>
            </a:r>
            <a:r>
              <a:rPr lang="zh-CN" altLang="en-US" sz="2800" b="1">
                <a:latin typeface="思源黑体 CN Regular" panose="020B0500000000000000" charset="-122"/>
                <a:ea typeface="思源黑体 CN Regular" panose="020B0500000000000000" charset="-122"/>
              </a:rPr>
              <a:t>相机故障</a:t>
            </a:r>
            <a:endParaRPr lang="zh-CN" altLang="en-US" sz="28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5275" y="19050"/>
            <a:ext cx="38557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杭州舜立光电科技有限公司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5" name="图片 4" descr="工具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38800" y="4789170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66925" y="1056005"/>
            <a:ext cx="82537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32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屏闪问题：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屏闪，相机画面呈现出条纹闪烁的现象。光源或者显示器电源频率（如50Hz/60Hz）与成像系统采样频率不一致，导致屏闪。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相机故障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91895" y="4413885"/>
            <a:ext cx="4869180" cy="13677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26505" y="2626995"/>
            <a:ext cx="4869815" cy="1367790"/>
          </a:xfrm>
          <a:prstGeom prst="rect">
            <a:avLst/>
          </a:prstGeom>
          <a:solidFill>
            <a:srgbClr val="BFD5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1895" y="2626995"/>
            <a:ext cx="4869180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26505" y="4413885"/>
            <a:ext cx="4869815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79245" y="2711450"/>
            <a:ext cx="40944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1. 50/60HZ（抗屏闪开启），开启还不行就切手动曝光拉增益曝光值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88455" y="2711450"/>
            <a:ext cx="41459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2.补光不够，自动补光下补光充足，手动曝光下拉增益曝光值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79245" y="4498340"/>
            <a:ext cx="4154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程序异常，更新固件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24650" y="4498340"/>
            <a:ext cx="4074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4.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少见的原因可能是现场环境干扰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191895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196320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66925" y="1056005"/>
            <a:ext cx="82537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32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鼠标问题：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接上鼠标后显示器没有鼠标光标出现，或者鼠标光标有出现，但是无法移动鼠标。鼠标光标是不是通电的？→不通电的话换USB口换鼠标排查。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相机故障</a:t>
            </a:r>
            <a:endParaRPr lang="en-US" altLang="zh-CN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91895" y="4413885"/>
            <a:ext cx="4869180" cy="13677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26505" y="2626995"/>
            <a:ext cx="4869815" cy="1367790"/>
          </a:xfrm>
          <a:prstGeom prst="rect">
            <a:avLst/>
          </a:prstGeom>
          <a:solidFill>
            <a:srgbClr val="BFD5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1895" y="2626995"/>
            <a:ext cx="4869180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26505" y="4413885"/>
            <a:ext cx="4869815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79245" y="2711450"/>
            <a:ext cx="40944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1.鼠标指示灯不亮，更换鼠标或者相机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USB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口异常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88455" y="2711450"/>
            <a:ext cx="41459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2.鼠标指示灯亮，但是没有鼠标光标出现。相机本身不支持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控制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/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当前不是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模式。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79245" y="4498340"/>
            <a:ext cx="41541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鼠标指示灯亮，鼠标光标也显示，但是无法移动鼠标。大概率程序问题，更新相机固件。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24650" y="4498340"/>
            <a:ext cx="40741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4.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鼠标指示灯亮，也能移动鼠标，但是移动很慢或者很难移动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/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时好时坏。可能是鼠标问题或者鼠标下面垫一下鼠标垫。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191895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196320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66925" y="1056005"/>
            <a:ext cx="82537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32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相机不出图像：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相机通电之后指示灯不亮，或者一直处于红灯状态。或者电源指示灯正常变蓝色，显示器没有图像输入。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相机故障</a:t>
            </a:r>
            <a:endParaRPr lang="en-US" altLang="zh-CN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91895" y="4413885"/>
            <a:ext cx="4869180" cy="13677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26505" y="2626995"/>
            <a:ext cx="4869815" cy="1367790"/>
          </a:xfrm>
          <a:prstGeom prst="rect">
            <a:avLst/>
          </a:prstGeom>
          <a:solidFill>
            <a:srgbClr val="BFD5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1895" y="2626995"/>
            <a:ext cx="4869180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26505" y="4413885"/>
            <a:ext cx="4869815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79245" y="2711450"/>
            <a:ext cx="40944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1.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电源指示灯不亮：更换电源适配器还是不亮，相机电源故障，寄回检修。提醒客户不要使用过载电压的适配器。</a:t>
            </a:r>
            <a:endParaRPr lang="en-US" alt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88455" y="2711450"/>
            <a:ext cx="41459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2.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电源指示灯一直亮红灯：更换电源适配器，检查电压是否足够驱动。还是不行判定相机电源故障，寄回检修。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79245" y="4498340"/>
            <a:ext cx="41541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电源指示灯正常变蓝，显示器无画面输入：检查显示器和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线是否正常，更换显示器或者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线交叉验证。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24650" y="4498340"/>
            <a:ext cx="40741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4.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电源指示灯正常，画面不显示或者画面时有时无：排除</a:t>
            </a:r>
            <a:r>
              <a:rPr lang="en-US" altLang="zh-CN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的可能，还可能是相机</a:t>
            </a:r>
            <a:r>
              <a:rPr lang="en-US" altLang="zh-CN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HDMI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接口异常。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191895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196320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66925" y="1056005"/>
            <a:ext cx="82537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32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相机死机问题：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通常表现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为：画面无法移动，鼠标也无法移动；画面不变，鼠标可以调出菜单；画面可以变化，鼠标无法移动；一直卡在开机画面。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相机故障</a:t>
            </a:r>
            <a:endParaRPr lang="en-US" altLang="zh-CN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91895" y="4413885"/>
            <a:ext cx="4869180" cy="13677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26505" y="2626995"/>
            <a:ext cx="4869815" cy="1367790"/>
          </a:xfrm>
          <a:prstGeom prst="rect">
            <a:avLst/>
          </a:prstGeom>
          <a:solidFill>
            <a:srgbClr val="BFD5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1895" y="2626995"/>
            <a:ext cx="4869180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26505" y="4413885"/>
            <a:ext cx="4869815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79245" y="2711450"/>
            <a:ext cx="40944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1.</a:t>
            </a:r>
            <a:r>
              <a:rPr 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画面不变，鼠标可以调出菜单：开启了冻结功能，关闭即可。</a:t>
            </a:r>
            <a:endParaRPr 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88455" y="2711450"/>
            <a:ext cx="41459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2.</a:t>
            </a:r>
            <a:r>
              <a:rPr 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画面可变，鼠标无法移动：大概率程序异常或者参考前面鼠标问题。</a:t>
            </a:r>
            <a:endParaRPr 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79245" y="4498340"/>
            <a:ext cx="41541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画面和鼠标均无法移动：重启相机，重新升级一下程序，还不行大概率相机故障寄回检修。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24650" y="4498340"/>
            <a:ext cx="40741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3.</a:t>
            </a:r>
            <a:r>
              <a:rPr 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卡在</a:t>
            </a:r>
            <a:r>
              <a:rPr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相机开机画面一直没反应：重启相机，重新烧录程序；相机故障寄回返修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191895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196320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2066925" y="1056005"/>
            <a:ext cx="825373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32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无法聚焦问题：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通常表现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为：相机聚焦状态异常。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相机故障</a:t>
            </a:r>
            <a:endParaRPr lang="en-US" altLang="zh-CN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91895" y="4413885"/>
            <a:ext cx="4869180" cy="136779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326505" y="2626995"/>
            <a:ext cx="4869815" cy="1367790"/>
          </a:xfrm>
          <a:prstGeom prst="rect">
            <a:avLst/>
          </a:prstGeom>
          <a:solidFill>
            <a:srgbClr val="BFD5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191895" y="2626995"/>
            <a:ext cx="4869180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26505" y="4413885"/>
            <a:ext cx="4869815" cy="1367790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579245" y="2711450"/>
            <a:ext cx="409448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1.超过相机本身的聚焦范围：切手动聚焦模式没有可以调清晰的位置；工作距离不对，调整工作距离。</a:t>
            </a:r>
            <a:endParaRPr 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688455" y="2711450"/>
            <a:ext cx="41459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2.相机内部聚焦马达异常：切手动聚焦模式相机画面不再变化，说明固件程序或者马达异常。</a:t>
            </a:r>
            <a:endParaRPr lang="en-US" alt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79245" y="4498340"/>
            <a:ext cx="41541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一直自动聚焦无法停止：没有接上镜头放观测物体；物体的差异不明显（比如纯白色很光滑的面无法聚焦）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24650" y="4498340"/>
            <a:ext cx="407416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3.切到一键聚焦了，相机还会自动聚焦：因为切到一键聚焦的时候很快速的移走了物体，没有成功聚焦一次，相机就会继续自动聚焦</a:t>
            </a:r>
            <a:r>
              <a:rPr 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。</a:t>
            </a:r>
            <a:endParaRPr 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  <a:sym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191895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11196320" y="1223645"/>
            <a:ext cx="0" cy="103124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" name="组合 14"/>
          <p:cNvGrpSpPr/>
          <p:nvPr/>
        </p:nvGrpSpPr>
        <p:grpSpPr>
          <a:xfrm>
            <a:off x="5448300" y="2212340"/>
            <a:ext cx="1295400" cy="1295400"/>
            <a:chOff x="3127" y="4050"/>
            <a:chExt cx="2040" cy="2040"/>
          </a:xfrm>
        </p:grpSpPr>
        <p:sp>
          <p:nvSpPr>
            <p:cNvPr id="16" name="椭圆 15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5746750" y="2506345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03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37480" y="4208780"/>
            <a:ext cx="179260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2800" b="1">
                <a:latin typeface="思源黑体 CN Regular" panose="020B0500000000000000" charset="-122"/>
                <a:ea typeface="思源黑体 CN Regular" panose="020B0500000000000000" charset="-122"/>
              </a:rPr>
              <a:t> </a:t>
            </a:r>
            <a:r>
              <a:rPr lang="zh-CN" altLang="en-US" sz="2800" b="1">
                <a:latin typeface="思源黑体 CN Regular" panose="020B0500000000000000" charset="-122"/>
                <a:ea typeface="思源黑体 CN Regular" panose="020B0500000000000000" charset="-122"/>
              </a:rPr>
              <a:t>相机升级</a:t>
            </a:r>
            <a:endParaRPr lang="zh-CN" altLang="en-US" sz="28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5668645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5275" y="19050"/>
            <a:ext cx="38557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杭州舜立光电科技有限公司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9" name="图片 8" descr="刷新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38800" y="4725035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相机升级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1316990" y="2392045"/>
            <a:ext cx="9557385" cy="0"/>
          </a:xfrm>
          <a:prstGeom prst="line">
            <a:avLst/>
          </a:prstGeom>
          <a:ln w="28575" cmpd="dbl">
            <a:solidFill>
              <a:schemeClr val="accent1">
                <a:shade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317625" y="4097655"/>
            <a:ext cx="9557385" cy="0"/>
          </a:xfrm>
          <a:prstGeom prst="line">
            <a:avLst/>
          </a:prstGeom>
          <a:ln w="28575" cmpd="dbl">
            <a:solidFill>
              <a:schemeClr val="accent1">
                <a:shade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17625" y="991235"/>
            <a:ext cx="1080135" cy="1080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794875" y="2704465"/>
            <a:ext cx="1080135" cy="1080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990" y="4429760"/>
            <a:ext cx="1080135" cy="1080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71905" y="2636520"/>
            <a:ext cx="72999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将U盘插入相机USB接口（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3.0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接口）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然后点击相机主菜单—辅助工具—打开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617470" y="1268730"/>
            <a:ext cx="72999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准备一个FAT32格式的U盘，将升级程序拷贝到U盘的根目录下面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94915" y="4370070"/>
            <a:ext cx="729996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注意事项：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1.U盘格式必须是FAT32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2.升级程序必须拷贝至U盘根目录下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3.升级完成后需要手动重启一次相机（记得删除升级程序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/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拔掉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U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盘）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39545" y="1115695"/>
            <a:ext cx="8350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>
                <a:solidFill>
                  <a:schemeClr val="bg2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01</a:t>
            </a:r>
            <a:endParaRPr lang="en-US" altLang="zh-CN" sz="4800">
              <a:solidFill>
                <a:schemeClr val="bg2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917430" y="2830195"/>
            <a:ext cx="8350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>
                <a:solidFill>
                  <a:schemeClr val="bg2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02</a:t>
            </a:r>
            <a:endParaRPr lang="en-US" altLang="zh-CN" sz="4800">
              <a:solidFill>
                <a:schemeClr val="bg2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40180" y="4554220"/>
            <a:ext cx="8350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>
                <a:solidFill>
                  <a:schemeClr val="bg2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03</a:t>
            </a:r>
            <a:endParaRPr lang="en-US" altLang="zh-CN" sz="4800">
              <a:solidFill>
                <a:schemeClr val="bg2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8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543608" y="692468"/>
            <a:ext cx="3253105" cy="1710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图片 17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4871720" y="2508250"/>
            <a:ext cx="2646680" cy="147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图片 12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536180" y="2407603"/>
            <a:ext cx="2208530" cy="15728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140716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相机升级</a:t>
            </a:r>
            <a:endParaRPr lang="en-US" altLang="zh-CN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cxnSp>
        <p:nvCxnSpPr>
          <p:cNvPr id="2" name="直接连接符 1"/>
          <p:cNvCxnSpPr/>
          <p:nvPr/>
        </p:nvCxnSpPr>
        <p:spPr>
          <a:xfrm>
            <a:off x="1316990" y="2392045"/>
            <a:ext cx="9557385" cy="0"/>
          </a:xfrm>
          <a:prstGeom prst="line">
            <a:avLst/>
          </a:prstGeom>
          <a:ln w="28575" cmpd="dbl">
            <a:solidFill>
              <a:schemeClr val="accent1">
                <a:shade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>
            <a:off x="1317625" y="4097655"/>
            <a:ext cx="9557385" cy="0"/>
          </a:xfrm>
          <a:prstGeom prst="line">
            <a:avLst/>
          </a:prstGeom>
          <a:ln w="28575" cmpd="dbl">
            <a:solidFill>
              <a:schemeClr val="accent1">
                <a:shade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1317625" y="991235"/>
            <a:ext cx="1080135" cy="1080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794875" y="2704465"/>
            <a:ext cx="1080135" cy="1080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16990" y="4429760"/>
            <a:ext cx="1080135" cy="108013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71905" y="2636520"/>
            <a:ext cx="72999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先将U盘连接相机的USB接口，再连接相机电源。上电后，相机指示灯红蓝灯交替闪烁，等待2分钟左右，指示灯显示蓝灯静止状态时，即升级结束。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617470" y="1268730"/>
            <a:ext cx="729996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准备一个FAT32格式的U盘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将升级程序全部拷贝到U盘的根目录下面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494915" y="4370070"/>
            <a:ext cx="7299960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50000"/>
              </a:lnSpc>
            </a:pP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注意事项：</a:t>
            </a:r>
            <a:endParaRPr lang="en-US" alt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1.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先插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U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盘至相机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USB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接口，再给相机通电；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2.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有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USB3.0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接口，必须插在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USB3.0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接口上面；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3.U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盘格式必须是</a:t>
            </a: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FAT32</a:t>
            </a:r>
            <a:r>
              <a:rPr lang="zh-CN" altLang="en-US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格式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r>
              <a:rPr lang="en-US" altLang="zh-CN" sz="1600">
                <a:solidFill>
                  <a:schemeClr val="tx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4.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升级完成后需要手动重启一次相机（记得删除升级程序</a:t>
            </a:r>
            <a:r>
              <a:rPr lang="en-US" altLang="zh-CN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/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拔掉</a:t>
            </a:r>
            <a:r>
              <a:rPr lang="en-US" altLang="zh-CN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U</a:t>
            </a:r>
            <a:r>
              <a:rPr lang="zh-CN" altLang="en-US" sz="1600"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  <a:sym typeface="+mn-ea"/>
              </a:rPr>
              <a:t>盘）</a:t>
            </a:r>
            <a:endParaRPr lang="zh-CN" altLang="en-US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  <a:p>
            <a:pPr algn="l">
              <a:lnSpc>
                <a:spcPct val="150000"/>
              </a:lnSpc>
            </a:pPr>
            <a:endParaRPr lang="en-US" altLang="zh-CN" sz="1600">
              <a:solidFill>
                <a:schemeClr val="tx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39545" y="1115695"/>
            <a:ext cx="8350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>
                <a:solidFill>
                  <a:schemeClr val="bg2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01</a:t>
            </a:r>
            <a:endParaRPr lang="en-US" altLang="zh-CN" sz="4800">
              <a:solidFill>
                <a:schemeClr val="bg2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917430" y="2830195"/>
            <a:ext cx="8350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>
                <a:solidFill>
                  <a:schemeClr val="bg2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02</a:t>
            </a:r>
            <a:endParaRPr lang="en-US" altLang="zh-CN" sz="4800">
              <a:solidFill>
                <a:schemeClr val="bg2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40180" y="4554220"/>
            <a:ext cx="83502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4800">
                <a:solidFill>
                  <a:schemeClr val="bg2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03</a:t>
            </a:r>
            <a:endParaRPr lang="en-US" altLang="zh-CN" sz="4800">
              <a:solidFill>
                <a:schemeClr val="bg2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8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7535863" y="524193"/>
            <a:ext cx="3253105" cy="17100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1" name="组合 20"/>
          <p:cNvGrpSpPr/>
          <p:nvPr/>
        </p:nvGrpSpPr>
        <p:grpSpPr>
          <a:xfrm>
            <a:off x="5448300" y="2211705"/>
            <a:ext cx="1295400" cy="1295400"/>
            <a:chOff x="3127" y="4050"/>
            <a:chExt cx="2040" cy="2040"/>
          </a:xfrm>
        </p:grpSpPr>
        <p:sp>
          <p:nvSpPr>
            <p:cNvPr id="22" name="椭圆 21"/>
            <p:cNvSpPr/>
            <p:nvPr/>
          </p:nvSpPr>
          <p:spPr>
            <a:xfrm>
              <a:off x="3127" y="4050"/>
              <a:ext cx="2040" cy="2040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3269" y="4192"/>
              <a:ext cx="1756" cy="175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>
                <a:latin typeface="思源黑体 CN Regular" panose="020B0500000000000000" charset="-122"/>
                <a:ea typeface="思源黑体 CN Regular" panose="020B0500000000000000" charset="-122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5746750" y="2506345"/>
            <a:ext cx="69850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 b="1">
                <a:solidFill>
                  <a:schemeClr val="bg1"/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04</a:t>
            </a:r>
            <a:endParaRPr lang="en-US" altLang="zh-CN" sz="4000" b="1">
              <a:solidFill>
                <a:schemeClr val="bg1"/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5647055" y="4208780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ctr"/>
            <a:r>
              <a:rPr lang="zh-CN" altLang="en-US" sz="2800" b="1">
                <a:latin typeface="思源黑体 CN Regular" panose="020B0500000000000000" charset="-122"/>
                <a:ea typeface="思源黑体 CN Regular" panose="020B0500000000000000" charset="-122"/>
              </a:rPr>
              <a:t>其他</a:t>
            </a:r>
            <a:endParaRPr lang="zh-CN" altLang="en-US" sz="2800" b="1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5668645" y="4027170"/>
            <a:ext cx="854710" cy="0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95275" y="19050"/>
            <a:ext cx="38557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杭州舜立光电科技有限公司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pic>
        <p:nvPicPr>
          <p:cNvPr id="10" name="图片 9" descr="设置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5638800" y="4652645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" name="立方体 27"/>
          <p:cNvSpPr/>
          <p:nvPr>
            <p:custDataLst>
              <p:tags r:id="rId1"/>
            </p:custDataLst>
          </p:nvPr>
        </p:nvSpPr>
        <p:spPr>
          <a:xfrm>
            <a:off x="1364662" y="1702889"/>
            <a:ext cx="1517500" cy="3638511"/>
          </a:xfrm>
          <a:prstGeom prst="cube">
            <a:avLst>
              <a:gd name="adj" fmla="val 88345"/>
            </a:avLst>
          </a:prstGeom>
          <a:solidFill>
            <a:srgbClr val="9BBB59"/>
          </a:solidFill>
          <a:ln>
            <a:noFill/>
          </a:ln>
          <a:effectLst/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p>
            <a:pPr algn="ctr">
              <a:lnSpc>
                <a:spcPct val="120000"/>
              </a:lnSpc>
            </a:pPr>
            <a:endParaRPr>
              <a:solidFill>
                <a:srgbClr val="FFC000"/>
              </a:solidFill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4" name="椭圆 3"/>
          <p:cNvSpPr/>
          <p:nvPr>
            <p:custDataLst>
              <p:tags r:id="rId2"/>
            </p:custDataLst>
          </p:nvPr>
        </p:nvSpPr>
        <p:spPr bwMode="auto">
          <a:xfrm flipH="1">
            <a:off x="6010790" y="1459155"/>
            <a:ext cx="146624" cy="146627"/>
          </a:xfrm>
          <a:prstGeom prst="ellipse">
            <a:avLst/>
          </a:prstGeom>
          <a:solidFill>
            <a:srgbClr val="1F74AD"/>
          </a:solidFill>
          <a:ln w="9525">
            <a:noFill/>
            <a:round/>
          </a:ln>
        </p:spPr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18" name="文本框 17"/>
          <p:cNvSpPr txBox="1"/>
          <p:nvPr>
            <p:custDataLst>
              <p:tags r:id="rId3"/>
            </p:custDataLst>
          </p:nvPr>
        </p:nvSpPr>
        <p:spPr bwMode="auto">
          <a:xfrm>
            <a:off x="6235496" y="1348560"/>
            <a:ext cx="4902839" cy="367817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 fontScale="92500" lnSpcReduction="20000"/>
          </a:bodyPr>
          <a:p>
            <a:pPr>
              <a:lnSpc>
                <a:spcPct val="130000"/>
              </a:lnSpc>
            </a:pPr>
            <a:r>
              <a:rPr lang="zh-CN" altLang="en-US" sz="2000" b="1" spc="300">
                <a:solidFill>
                  <a:srgbClr val="1F74AD"/>
                </a:solidFill>
                <a:latin typeface="思源黑体 CN Regular" panose="020B0500000000000000" charset="-122"/>
                <a:ea typeface="思源黑体 CN Regular" panose="020B0500000000000000" charset="-122"/>
                <a:cs typeface="+mn-ea"/>
                <a:sym typeface="Arial" panose="020B0604020202020204" pitchFamily="34" charset="0"/>
              </a:rPr>
              <a:t>白平衡</a:t>
            </a:r>
            <a:endParaRPr lang="zh-CN" altLang="en-US" sz="2000" b="1" spc="300">
              <a:solidFill>
                <a:srgbClr val="1F74AD"/>
              </a:solidFill>
              <a:latin typeface="思源黑体 CN Regular" panose="020B0500000000000000" charset="-122"/>
              <a:ea typeface="思源黑体 CN Regular" panose="020B0500000000000000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文本框 18"/>
          <p:cNvSpPr txBox="1"/>
          <p:nvPr>
            <p:custDataLst>
              <p:tags r:id="rId4"/>
            </p:custDataLst>
          </p:nvPr>
        </p:nvSpPr>
        <p:spPr bwMode="auto">
          <a:xfrm>
            <a:off x="6235496" y="1732475"/>
            <a:ext cx="4902840" cy="367817"/>
          </a:xfrm>
          <a:prstGeom prst="rect">
            <a:avLst/>
          </a:prstGeom>
          <a:noFill/>
        </p:spPr>
        <p:txBody>
          <a:bodyPr wrap="square" lIns="90000" tIns="0" rIns="90000" bIns="46800">
            <a:normAutofit/>
          </a:bodyPr>
          <a:p>
            <a:pPr>
              <a:lnSpc>
                <a:spcPct val="120000"/>
              </a:lnSpc>
            </a:pP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拿一张白纸对准镜头，</a:t>
            </a: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然后点击菜单的一键白平衡。</a:t>
            </a:r>
            <a:endParaRPr lang="zh-CN" altLang="en-US" sz="1400" spc="150"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5" name="椭圆 4"/>
          <p:cNvSpPr/>
          <p:nvPr>
            <p:custDataLst>
              <p:tags r:id="rId5"/>
            </p:custDataLst>
          </p:nvPr>
        </p:nvSpPr>
        <p:spPr bwMode="auto">
          <a:xfrm flipH="1">
            <a:off x="6010790" y="2339475"/>
            <a:ext cx="146624" cy="146627"/>
          </a:xfrm>
          <a:prstGeom prst="ellipse">
            <a:avLst/>
          </a:prstGeom>
          <a:solidFill>
            <a:srgbClr val="3498DB"/>
          </a:solidFill>
          <a:ln w="9525">
            <a:noFill/>
            <a:round/>
          </a:ln>
        </p:spPr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16" name="文本框 15"/>
          <p:cNvSpPr txBox="1"/>
          <p:nvPr>
            <p:custDataLst>
              <p:tags r:id="rId6"/>
            </p:custDataLst>
          </p:nvPr>
        </p:nvSpPr>
        <p:spPr bwMode="auto">
          <a:xfrm>
            <a:off x="6235496" y="2161277"/>
            <a:ext cx="4902839" cy="367817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 fontScale="92500" lnSpcReduction="20000"/>
          </a:bodyPr>
          <a:p>
            <a:pPr>
              <a:lnSpc>
                <a:spcPct val="130000"/>
              </a:lnSpc>
            </a:pPr>
            <a:r>
              <a:rPr lang="zh-CN" altLang="en-US" sz="2000" b="1" spc="300">
                <a:solidFill>
                  <a:srgbClr val="3498DB"/>
                </a:solidFill>
                <a:latin typeface="思源黑体 CN Regular" panose="020B0500000000000000" charset="-122"/>
                <a:ea typeface="思源黑体 CN Regular" panose="020B0500000000000000" charset="-122"/>
                <a:cs typeface="+mn-ea"/>
                <a:sym typeface="Arial" panose="020B0604020202020204" pitchFamily="34" charset="0"/>
              </a:rPr>
              <a:t>实际放大倍率</a:t>
            </a:r>
            <a:endParaRPr lang="zh-CN" altLang="en-US" sz="2000" b="1" spc="300">
              <a:solidFill>
                <a:srgbClr val="3498DB"/>
              </a:solidFill>
              <a:latin typeface="思源黑体 CN Regular" panose="020B0500000000000000" charset="-122"/>
              <a:ea typeface="思源黑体 CN Regular" panose="020B0500000000000000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文本框 16"/>
          <p:cNvSpPr txBox="1"/>
          <p:nvPr>
            <p:custDataLst>
              <p:tags r:id="rId7"/>
            </p:custDataLst>
          </p:nvPr>
        </p:nvSpPr>
        <p:spPr bwMode="auto">
          <a:xfrm>
            <a:off x="6235496" y="2545192"/>
            <a:ext cx="4902840" cy="367817"/>
          </a:xfrm>
          <a:prstGeom prst="rect">
            <a:avLst/>
          </a:prstGeom>
          <a:noFill/>
        </p:spPr>
        <p:txBody>
          <a:bodyPr wrap="square" lIns="90000" tIns="0" rIns="90000" bIns="46800">
            <a:normAutofit/>
          </a:bodyPr>
          <a:p>
            <a:pPr>
              <a:lnSpc>
                <a:spcPct val="120000"/>
              </a:lnSpc>
            </a:pPr>
            <a:r>
              <a:rPr lang="en-US" altLang="zh-CN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A</a:t>
            </a: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系列</a:t>
            </a:r>
            <a:r>
              <a:rPr lang="en-US" altLang="zh-CN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/C</a:t>
            </a: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系列菜单界面可以开启实际倍率显示功能。</a:t>
            </a:r>
            <a:endParaRPr lang="zh-CN" altLang="en-US" sz="1400" spc="150"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6" name="椭圆 5"/>
          <p:cNvSpPr/>
          <p:nvPr>
            <p:custDataLst>
              <p:tags r:id="rId8"/>
            </p:custDataLst>
          </p:nvPr>
        </p:nvSpPr>
        <p:spPr bwMode="auto">
          <a:xfrm flipH="1">
            <a:off x="6010790" y="3084588"/>
            <a:ext cx="146624" cy="146627"/>
          </a:xfrm>
          <a:prstGeom prst="ellipse">
            <a:avLst/>
          </a:prstGeom>
          <a:solidFill>
            <a:srgbClr val="1AA3AA"/>
          </a:solidFill>
          <a:ln w="9525">
            <a:noFill/>
            <a:round/>
          </a:ln>
        </p:spPr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14" name="文本框 13"/>
          <p:cNvSpPr txBox="1"/>
          <p:nvPr>
            <p:custDataLst>
              <p:tags r:id="rId9"/>
            </p:custDataLst>
          </p:nvPr>
        </p:nvSpPr>
        <p:spPr bwMode="auto">
          <a:xfrm>
            <a:off x="6235496" y="2973994"/>
            <a:ext cx="4902839" cy="367817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 fontScale="92500" lnSpcReduction="20000"/>
          </a:bodyPr>
          <a:p>
            <a:pPr>
              <a:lnSpc>
                <a:spcPct val="130000"/>
              </a:lnSpc>
            </a:pPr>
            <a:r>
              <a:rPr lang="zh-CN" altLang="en-US" sz="2000" b="1" spc="300">
                <a:solidFill>
                  <a:srgbClr val="1AA3AA"/>
                </a:solidFill>
                <a:latin typeface="思源黑体 CN Regular" panose="020B0500000000000000" charset="-122"/>
                <a:ea typeface="思源黑体 CN Regular" panose="020B0500000000000000" charset="-122"/>
                <a:cs typeface="+mn-ea"/>
                <a:sym typeface="Arial" panose="020B0604020202020204" pitchFamily="34" charset="0"/>
              </a:rPr>
              <a:t>外触发</a:t>
            </a:r>
            <a:endParaRPr lang="zh-CN" altLang="en-US" sz="2000" b="1" spc="300">
              <a:solidFill>
                <a:srgbClr val="1AA3AA"/>
              </a:solidFill>
              <a:latin typeface="思源黑体 CN Regular" panose="020B0500000000000000" charset="-122"/>
              <a:ea typeface="思源黑体 CN Regular" panose="020B0500000000000000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 bwMode="auto">
          <a:xfrm>
            <a:off x="6235496" y="3358748"/>
            <a:ext cx="4902840" cy="367817"/>
          </a:xfrm>
          <a:prstGeom prst="rect">
            <a:avLst/>
          </a:prstGeom>
          <a:noFill/>
        </p:spPr>
        <p:txBody>
          <a:bodyPr wrap="square" lIns="90000" tIns="0" rIns="90000" bIns="46800">
            <a:normAutofit/>
          </a:bodyPr>
          <a:p>
            <a:pPr>
              <a:lnSpc>
                <a:spcPct val="120000"/>
              </a:lnSpc>
            </a:pP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包括外接</a:t>
            </a:r>
            <a:r>
              <a:rPr lang="en-US" altLang="zh-CN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USB</a:t>
            </a: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设备触发（脚踏，键盘等）；</a:t>
            </a:r>
            <a:r>
              <a:rPr lang="en-US" altLang="zh-CN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IO</a:t>
            </a: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触发。</a:t>
            </a:r>
            <a:endParaRPr lang="zh-CN" altLang="en-US" sz="1400" spc="150"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endParaRPr lang="en-US" altLang="zh-CN" sz="1400" spc="150"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7" name="椭圆 6"/>
          <p:cNvSpPr/>
          <p:nvPr>
            <p:custDataLst>
              <p:tags r:id="rId11"/>
            </p:custDataLst>
          </p:nvPr>
        </p:nvSpPr>
        <p:spPr bwMode="auto">
          <a:xfrm flipH="1">
            <a:off x="6010790" y="3898144"/>
            <a:ext cx="146624" cy="146627"/>
          </a:xfrm>
          <a:prstGeom prst="ellipse">
            <a:avLst/>
          </a:prstGeom>
          <a:solidFill>
            <a:srgbClr val="69A35B"/>
          </a:solidFill>
          <a:ln w="9525">
            <a:noFill/>
            <a:round/>
          </a:ln>
        </p:spPr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12" name="文本框 11"/>
          <p:cNvSpPr txBox="1"/>
          <p:nvPr>
            <p:custDataLst>
              <p:tags r:id="rId12"/>
            </p:custDataLst>
          </p:nvPr>
        </p:nvSpPr>
        <p:spPr bwMode="auto">
          <a:xfrm>
            <a:off x="6235496" y="3787549"/>
            <a:ext cx="4902839" cy="367817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 fontScale="92500" lnSpcReduction="20000"/>
          </a:bodyPr>
          <a:p>
            <a:pPr>
              <a:lnSpc>
                <a:spcPct val="130000"/>
              </a:lnSpc>
            </a:pPr>
            <a:r>
              <a:rPr lang="zh-CN" altLang="en-US" sz="2000" b="1" spc="300">
                <a:solidFill>
                  <a:srgbClr val="69A35B"/>
                </a:solidFill>
                <a:latin typeface="思源黑体 CN Regular" panose="020B0500000000000000" charset="-122"/>
                <a:ea typeface="思源黑体 CN Regular" panose="020B0500000000000000" charset="-122"/>
                <a:cs typeface="+mn-ea"/>
                <a:sym typeface="Arial" panose="020B0604020202020204" pitchFamily="34" charset="0"/>
              </a:rPr>
              <a:t>4K相机接4K显示器只有200万的像素</a:t>
            </a:r>
            <a:endParaRPr lang="zh-CN" altLang="en-US" sz="2000" b="1" spc="300">
              <a:solidFill>
                <a:srgbClr val="69A35B"/>
              </a:solidFill>
              <a:latin typeface="思源黑体 CN Regular" panose="020B0500000000000000" charset="-122"/>
              <a:ea typeface="思源黑体 CN Regular" panose="020B0500000000000000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>
            <p:custDataLst>
              <p:tags r:id="rId13"/>
            </p:custDataLst>
          </p:nvPr>
        </p:nvSpPr>
        <p:spPr bwMode="auto">
          <a:xfrm>
            <a:off x="6235496" y="4168803"/>
            <a:ext cx="4902840" cy="367817"/>
          </a:xfrm>
          <a:prstGeom prst="rect">
            <a:avLst/>
          </a:prstGeom>
          <a:noFill/>
        </p:spPr>
        <p:txBody>
          <a:bodyPr wrap="square" lIns="90000" tIns="0" rIns="90000" bIns="46800">
            <a:noAutofit/>
          </a:bodyPr>
          <a:p>
            <a:pPr>
              <a:lnSpc>
                <a:spcPct val="120000"/>
              </a:lnSpc>
            </a:pP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显示器之前如果接了其他</a:t>
            </a:r>
            <a:r>
              <a:rPr lang="en-US" altLang="zh-CN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2K</a:t>
            </a: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输入设备，直接连接我们相机会出现这个问题。重启相机可以解决。</a:t>
            </a:r>
            <a:endParaRPr lang="zh-CN" altLang="en-US" sz="1400" spc="150"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25" name="椭圆 24"/>
          <p:cNvSpPr/>
          <p:nvPr>
            <p:custDataLst>
              <p:tags r:id="rId14"/>
            </p:custDataLst>
          </p:nvPr>
        </p:nvSpPr>
        <p:spPr bwMode="auto">
          <a:xfrm flipH="1">
            <a:off x="6010790" y="4708199"/>
            <a:ext cx="146624" cy="146627"/>
          </a:xfrm>
          <a:prstGeom prst="ellipse">
            <a:avLst/>
          </a:prstGeom>
          <a:solidFill>
            <a:srgbClr val="9BBB59"/>
          </a:solidFill>
          <a:ln w="9525">
            <a:noFill/>
            <a:round/>
          </a:ln>
        </p:spPr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26" name="文本框 25"/>
          <p:cNvSpPr txBox="1"/>
          <p:nvPr>
            <p:custDataLst>
              <p:tags r:id="rId15"/>
            </p:custDataLst>
          </p:nvPr>
        </p:nvSpPr>
        <p:spPr bwMode="auto">
          <a:xfrm>
            <a:off x="6235496" y="4609573"/>
            <a:ext cx="4902839" cy="367817"/>
          </a:xfrm>
          <a:prstGeom prst="rect">
            <a:avLst/>
          </a:prstGeom>
          <a:noFill/>
        </p:spPr>
        <p:txBody>
          <a:bodyPr wrap="square" lIns="90000" tIns="46800" rIns="90000" bIns="0" anchor="b" anchorCtr="0">
            <a:normAutofit fontScale="92500" lnSpcReduction="20000"/>
          </a:bodyPr>
          <a:p>
            <a:pPr>
              <a:lnSpc>
                <a:spcPct val="130000"/>
              </a:lnSpc>
            </a:pPr>
            <a:r>
              <a:rPr lang="zh-CN" altLang="en-US" sz="2000" b="1" spc="300">
                <a:solidFill>
                  <a:srgbClr val="9BBB59"/>
                </a:solidFill>
                <a:latin typeface="思源黑体 CN Regular" panose="020B0500000000000000" charset="-122"/>
                <a:ea typeface="思源黑体 CN Regular" panose="020B0500000000000000" charset="-122"/>
                <a:cs typeface="+mn-ea"/>
                <a:sym typeface="Arial" panose="020B0604020202020204" pitchFamily="34" charset="0"/>
              </a:rPr>
              <a:t>齐焦</a:t>
            </a:r>
            <a:endParaRPr lang="zh-CN" altLang="en-US" sz="2000" b="1" spc="300">
              <a:solidFill>
                <a:srgbClr val="9BBB59"/>
              </a:solidFill>
              <a:latin typeface="思源黑体 CN Regular" panose="020B0500000000000000" charset="-122"/>
              <a:ea typeface="思源黑体 CN Regular" panose="020B0500000000000000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文本框 26"/>
          <p:cNvSpPr txBox="1"/>
          <p:nvPr>
            <p:custDataLst>
              <p:tags r:id="rId16"/>
            </p:custDataLst>
          </p:nvPr>
        </p:nvSpPr>
        <p:spPr bwMode="auto">
          <a:xfrm>
            <a:off x="6235496" y="4986844"/>
            <a:ext cx="4902840" cy="367817"/>
          </a:xfrm>
          <a:prstGeom prst="rect">
            <a:avLst/>
          </a:prstGeom>
          <a:noFill/>
        </p:spPr>
        <p:txBody>
          <a:bodyPr wrap="square" lIns="90000" tIns="0" rIns="90000" bIns="46800">
            <a:normAutofit/>
          </a:bodyPr>
          <a:p>
            <a:pPr>
              <a:lnSpc>
                <a:spcPct val="120000"/>
              </a:lnSpc>
            </a:pPr>
            <a:r>
              <a:rPr lang="zh-CN" altLang="en-US" sz="1400" spc="150">
                <a:latin typeface="思源黑体 CN Regular" panose="020B0500000000000000" charset="-122"/>
                <a:ea typeface="思源黑体 CN Regular" panose="020B0500000000000000" charset="-122"/>
                <a:sym typeface="Arial" panose="020B0604020202020204" pitchFamily="34" charset="0"/>
              </a:rPr>
              <a:t>让相机画面所有倍率下都能清晰。</a:t>
            </a:r>
            <a:endParaRPr lang="zh-CN" altLang="en-US" sz="1400" spc="150"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33" name="立方体 32"/>
          <p:cNvSpPr/>
          <p:nvPr>
            <p:custDataLst>
              <p:tags r:id="rId17"/>
            </p:custDataLst>
          </p:nvPr>
        </p:nvSpPr>
        <p:spPr>
          <a:xfrm>
            <a:off x="2112519" y="1927443"/>
            <a:ext cx="1423797" cy="3413576"/>
          </a:xfrm>
          <a:prstGeom prst="cube">
            <a:avLst>
              <a:gd name="adj" fmla="val 88345"/>
            </a:avLst>
          </a:prstGeom>
          <a:solidFill>
            <a:srgbClr val="69A35B"/>
          </a:solidFill>
          <a:ln>
            <a:noFill/>
          </a:ln>
          <a:effectLst/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p>
            <a:pPr algn="ctr">
              <a:lnSpc>
                <a:spcPct val="120000"/>
              </a:lnSpc>
            </a:pPr>
            <a:endParaRPr dirty="0"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34" name="立方体 33"/>
          <p:cNvSpPr/>
          <p:nvPr>
            <p:custDataLst>
              <p:tags r:id="rId18"/>
            </p:custDataLst>
          </p:nvPr>
        </p:nvSpPr>
        <p:spPr>
          <a:xfrm>
            <a:off x="2787781" y="2240821"/>
            <a:ext cx="1298725" cy="3113530"/>
          </a:xfrm>
          <a:prstGeom prst="cube">
            <a:avLst>
              <a:gd name="adj" fmla="val 88345"/>
            </a:avLst>
          </a:prstGeom>
          <a:solidFill>
            <a:srgbClr val="1AA3AA"/>
          </a:solidFill>
          <a:ln>
            <a:noFill/>
          </a:ln>
          <a:effectLst/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35" name="立方体 34"/>
          <p:cNvSpPr/>
          <p:nvPr>
            <p:custDataLst>
              <p:tags r:id="rId19"/>
            </p:custDataLst>
          </p:nvPr>
        </p:nvSpPr>
        <p:spPr>
          <a:xfrm>
            <a:off x="3421351" y="2538274"/>
            <a:ext cx="1169232" cy="2803377"/>
          </a:xfrm>
          <a:prstGeom prst="cube">
            <a:avLst>
              <a:gd name="adj" fmla="val 85731"/>
            </a:avLst>
          </a:prstGeom>
          <a:solidFill>
            <a:srgbClr val="3498DB"/>
          </a:solidFill>
          <a:ln>
            <a:noFill/>
          </a:ln>
          <a:effectLst/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36" name="立方体 35"/>
          <p:cNvSpPr/>
          <p:nvPr>
            <p:custDataLst>
              <p:tags r:id="rId20"/>
            </p:custDataLst>
          </p:nvPr>
        </p:nvSpPr>
        <p:spPr>
          <a:xfrm>
            <a:off x="3973436" y="3018347"/>
            <a:ext cx="968991" cy="2323303"/>
          </a:xfrm>
          <a:prstGeom prst="cube">
            <a:avLst>
              <a:gd name="adj" fmla="val 85731"/>
            </a:avLst>
          </a:prstGeom>
          <a:ln>
            <a:noFill/>
          </a:ln>
          <a:effectLst/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anchor="ctr"/>
          <a:p>
            <a:pPr algn="ctr">
              <a:lnSpc>
                <a:spcPct val="120000"/>
              </a:lnSpc>
            </a:pPr>
            <a:endParaRPr>
              <a:latin typeface="思源黑体 CN Regular" panose="020B0500000000000000" charset="-122"/>
              <a:ea typeface="思源黑体 CN Regular" panose="020B0500000000000000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0" y="0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25425" y="19050"/>
            <a:ext cx="79502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400" b="1">
                <a:solidFill>
                  <a:schemeClr val="accent2">
                    <a:lumMod val="40000"/>
                    <a:lumOff val="60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Calibri Light" panose="020F0302020204030204" charset="0"/>
              </a:rPr>
              <a:t>其他</a:t>
            </a:r>
            <a:endParaRPr lang="zh-CN" altLang="en-US" sz="2400" b="1">
              <a:solidFill>
                <a:schemeClr val="accent2">
                  <a:lumMod val="40000"/>
                  <a:lumOff val="60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Calibri Light" panose="020F030202020403020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0" y="6359525"/>
            <a:ext cx="12192000" cy="4984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等腰三角形 5"/>
          <p:cNvSpPr/>
          <p:nvPr/>
        </p:nvSpPr>
        <p:spPr>
          <a:xfrm rot="5400000" flipH="1">
            <a:off x="-1449070" y="1449070"/>
            <a:ext cx="6858635" cy="3960495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7" name="等腰三角形 6"/>
          <p:cNvSpPr/>
          <p:nvPr/>
        </p:nvSpPr>
        <p:spPr>
          <a:xfrm rot="5400000" flipH="1">
            <a:off x="-236855" y="236855"/>
            <a:ext cx="5605145" cy="5131435"/>
          </a:xfrm>
          <a:prstGeom prst="triangle">
            <a:avLst>
              <a:gd name="adj" fmla="val 75382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 flipH="1">
            <a:off x="109855" y="4300855"/>
            <a:ext cx="4912360" cy="2557780"/>
          </a:xfrm>
          <a:prstGeom prst="triangle">
            <a:avLst>
              <a:gd name="adj" fmla="val 39994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9" name="等腰三角形 8"/>
          <p:cNvSpPr/>
          <p:nvPr/>
        </p:nvSpPr>
        <p:spPr>
          <a:xfrm rot="10800000" flipH="1">
            <a:off x="170815" y="0"/>
            <a:ext cx="10298430" cy="1505585"/>
          </a:xfrm>
          <a:prstGeom prst="triangle">
            <a:avLst>
              <a:gd name="adj" fmla="val 5474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62780" y="2292985"/>
            <a:ext cx="7294880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8000">
                <a:solidFill>
                  <a:schemeClr val="accent3"/>
                </a:solidFill>
                <a:latin typeface="思源黑体 CN Heavy" panose="020B0A00000000000000" charset="-122"/>
                <a:ea typeface="思源黑体 CN Heavy" panose="020B0A00000000000000" charset="-122"/>
                <a:cs typeface="思源黑体 CN Heavy" panose="020B0A00000000000000" charset="-122"/>
              </a:rPr>
              <a:t>第一讲到此结束</a:t>
            </a:r>
            <a:endParaRPr lang="zh-CN" altLang="en-US" sz="8000">
              <a:solidFill>
                <a:schemeClr val="accent3"/>
              </a:solidFill>
              <a:latin typeface="思源黑体 CN Heavy" panose="020B0A00000000000000" charset="-122"/>
              <a:ea typeface="思源黑体 CN Heavy" panose="020B0A00000000000000" charset="-122"/>
              <a:cs typeface="思源黑体 CN Heavy" panose="020B0A00000000000000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853940" y="3778885"/>
            <a:ext cx="64611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>
                <a:solidFill>
                  <a:srgbClr val="4F78C9"/>
                </a:solidFill>
                <a:latin typeface="思源黑体 CN Regular" panose="020B0500000000000000" charset="-122"/>
                <a:ea typeface="思源黑体 CN Regular" panose="020B0500000000000000" charset="-122"/>
              </a:rPr>
              <a:t>THANKS FOR YOUR WATCHING</a:t>
            </a:r>
            <a:endParaRPr lang="en-US" altLang="zh-CN" sz="2800">
              <a:solidFill>
                <a:srgbClr val="4F78C9"/>
              </a:solidFill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022215" y="4982210"/>
            <a:ext cx="6170295" cy="47117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233670" y="5033010"/>
            <a:ext cx="2762885" cy="3600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220075" y="5033645"/>
            <a:ext cx="2762885" cy="36004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>
              <a:latin typeface="思源黑体 CN Regular" panose="020B0500000000000000" charset="-122"/>
              <a:ea typeface="思源黑体 CN Regular" panose="020B0500000000000000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5537200" y="5033645"/>
            <a:ext cx="17830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主</a:t>
            </a:r>
            <a:r>
              <a:rPr lang="zh-CN" altLang="en-US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讲人：吴文青</a:t>
            </a:r>
            <a:endParaRPr lang="zh-CN" altLang="en-US">
              <a:solidFill>
                <a:schemeClr val="accent1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思源黑体 CN Regular" panose="020B0500000000000000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220075" y="5024755"/>
            <a:ext cx="25831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联系方式：</a:t>
            </a:r>
            <a:r>
              <a:rPr lang="en-US" altLang="zh-CN">
                <a:solidFill>
                  <a:schemeClr val="accent1">
                    <a:lumMod val="75000"/>
                  </a:schemeClr>
                </a:solidFill>
                <a:latin typeface="思源黑体 CN Regular" panose="020B0500000000000000" charset="-122"/>
                <a:ea typeface="思源黑体 CN Regular" panose="020B0500000000000000" charset="-122"/>
                <a:cs typeface="思源黑体 CN Regular" panose="020B0500000000000000" charset="-122"/>
              </a:rPr>
              <a:t>13588243557</a:t>
            </a:r>
            <a:endParaRPr lang="en-US" altLang="zh-CN">
              <a:solidFill>
                <a:schemeClr val="accent1">
                  <a:lumMod val="75000"/>
                </a:schemeClr>
              </a:solidFill>
              <a:latin typeface="思源黑体 CN Regular" panose="020B0500000000000000" charset="-122"/>
              <a:ea typeface="思源黑体 CN Regular" panose="020B0500000000000000" charset="-122"/>
              <a:cs typeface="思源黑体 CN Regular" panose="020B0500000000000000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5_2"/>
  <p:tag name="KSO_WM_UNIT_ID" val="diagram20187706_5*l_h_i*1_5_2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9"/>
  <p:tag name="KSO_WM_UNIT_FILL_TYPE" val="1"/>
  <p:tag name="KSO_WM_UNIT_TEXT_FILL_FORE_SCHEMECOLOR_INDEX" val="10"/>
  <p:tag name="KSO_WM_UNIT_TEXT_FILL_TYPE" val="1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187706_5*l_h_i*1_1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13"/>
  <p:tag name="KSO_WM_UNIT_TEXT_FILL_TYPE" val="1"/>
</p:tagLst>
</file>

<file path=ppt/tags/tag8.xml><?xml version="1.0" encoding="utf-8"?>
<p:tagLst xmlns:p="http://schemas.openxmlformats.org/presentationml/2006/main">
  <p:tag name="KSO_WM_UNIT_ISCONTENTSTITLE" val="0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187706_5*l_h_a*1_1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5"/>
  <p:tag name="KSO_WM_UNIT_TEXT_FILL_TYPE" val="1"/>
</p:tagLst>
</file>

<file path=ppt/tags/tag9.xml><?xml version="1.0" encoding="utf-8"?>
<p:tagLst xmlns:p="http://schemas.openxmlformats.org/presentationml/2006/main"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187706_5*l_h_f*1_1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187706_5*l_h_i*1_2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3"/>
  <p:tag name="KSO_WM_UNIT_TEXT_FILL_TYPE" val="1"/>
</p:tagLst>
</file>

<file path=ppt/tags/tag11.xml><?xml version="1.0" encoding="utf-8"?>
<p:tagLst xmlns:p="http://schemas.openxmlformats.org/presentationml/2006/main">
  <p:tag name="KSO_WM_UNIT_ISCONTENTSTITLE" val="0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187706_5*l_h_a*1_2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6"/>
  <p:tag name="KSO_WM_UNIT_TEXT_FILL_TYPE" val="1"/>
</p:tagLst>
</file>

<file path=ppt/tags/tag12.xml><?xml version="1.0" encoding="utf-8"?>
<p:tagLst xmlns:p="http://schemas.openxmlformats.org/presentationml/2006/main"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187706_5*l_h_f*1_2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1"/>
  <p:tag name="KSO_WM_UNIT_ID" val="diagram20187706_5*l_h_i*1_3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13"/>
  <p:tag name="KSO_WM_UNIT_TEXT_FILL_TYPE" val="1"/>
</p:tagLst>
</file>

<file path=ppt/tags/tag14.xml><?xml version="1.0" encoding="utf-8"?>
<p:tagLst xmlns:p="http://schemas.openxmlformats.org/presentationml/2006/main">
  <p:tag name="KSO_WM_UNIT_ISCONTENTSTITLE" val="0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187706_5*l_h_a*1_3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7"/>
  <p:tag name="KSO_WM_UNIT_TEXT_FILL_TYPE" val="1"/>
</p:tagLst>
</file>

<file path=ppt/tags/tag15.xml><?xml version="1.0" encoding="utf-8"?>
<p:tagLst xmlns:p="http://schemas.openxmlformats.org/presentationml/2006/main"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187706_5*l_h_f*1_3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1"/>
  <p:tag name="KSO_WM_UNIT_ID" val="diagram20187706_5*l_h_i*1_4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17.xml><?xml version="1.0" encoding="utf-8"?>
<p:tagLst xmlns:p="http://schemas.openxmlformats.org/presentationml/2006/main">
  <p:tag name="KSO_WM_UNIT_ISCONTENTSTITLE" val="0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4_1"/>
  <p:tag name="KSO_WM_UNIT_ID" val="diagram20187706_5*l_h_a*1_4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8"/>
  <p:tag name="KSO_WM_UNIT_TEXT_FILL_TYPE" val="1"/>
</p:tagLst>
</file>

<file path=ppt/tags/tag18.xml><?xml version="1.0" encoding="utf-8"?>
<p:tagLst xmlns:p="http://schemas.openxmlformats.org/presentationml/2006/main"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20187706_5*l_h_f*1_4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5_1"/>
  <p:tag name="KSO_WM_UNIT_ID" val="diagram20187706_5*l_h_i*1_5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9"/>
  <p:tag name="KSO_WM_UNIT_FILL_TYPE" val="1"/>
  <p:tag name="KSO_WM_UNIT_TEXT_FILL_FORE_SCHEMECOLOR_INDEX" val="13"/>
  <p:tag name="KSO_WM_UNIT_TEXT_FILL_TYPE" val="1"/>
</p:tagLst>
</file>

<file path=ppt/tags/tag20.xml><?xml version="1.0" encoding="utf-8"?>
<p:tagLst xmlns:p="http://schemas.openxmlformats.org/presentationml/2006/main">
  <p:tag name="KSO_WM_UNIT_ISCONTENTSTITLE" val="0"/>
  <p:tag name="KSO_WM_UNIT_NOCLEAR" val="0"/>
  <p:tag name="KSO_WM_UNIT_VALUE" val="1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5_1"/>
  <p:tag name="KSO_WM_UNIT_ID" val="diagram20187706_5*l_h_a*1_5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添加标题"/>
  <p:tag name="KSO_WM_UNIT_TEXT_FILL_FORE_SCHEMECOLOR_INDEX" val="9"/>
  <p:tag name="KSO_WM_UNIT_TEXT_FILL_TYPE" val="1"/>
</p:tagLst>
</file>

<file path=ppt/tags/tag21.xml><?xml version="1.0" encoding="utf-8"?>
<p:tagLst xmlns:p="http://schemas.openxmlformats.org/presentationml/2006/main"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5_1"/>
  <p:tag name="KSO_WM_UNIT_ID" val="diagram20187706_5*l_h_f*1_5_1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2"/>
  <p:tag name="KSO_WM_UNIT_ID" val="diagram20187706_5*l_h_i*1_4_2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2"/>
  <p:tag name="KSO_WM_UNIT_TEXT_FILL_TYPE" val="1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187706_5*l_h_i*1_3_2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2"/>
  <p:tag name="KSO_WM_UNIT_TEXT_FILL_TYPE" val="1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187706_5*l_h_i*1_2_2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2"/>
  <p:tag name="KSO_WM_UNIT_TEXT_FILL_TYPE" val="1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187706_5*l_h_i*1_1_2"/>
  <p:tag name="KSO_WM_TEMPLATE_CATEGORY" val="diagram"/>
  <p:tag name="KSO_WM_TEMPLATE_INDEX" val="20187706"/>
  <p:tag name="KSO_WM_UNIT_LAYERLEVEL" val="1_1_1"/>
  <p:tag name="KSO_WM_TAG_VERSION" val="1.0"/>
  <p:tag name="KSO_WM_BEAUTIFY_FLAG" val="#wm#"/>
  <p:tag name="KSO_WM_UNIT_FILL_FORE_SCHEMECOLOR_INDEX" val="5"/>
  <p:tag name="KSO_WM_UNIT_FILL_TYPE" val="1"/>
  <p:tag name="KSO_WM_UNIT_TEXT_FILL_FORE_SCHEMECOLOR_INDEX" val="2"/>
  <p:tag name="KSO_WM_UNIT_TEXT_FILL_TYPE" val="1"/>
</p:tagLst>
</file>

<file path=ppt/tags/tag26.xml><?xml version="1.0" encoding="utf-8"?>
<p:tagLst xmlns:p="http://schemas.openxmlformats.org/presentationml/2006/main">
  <p:tag name="commondata" val="eyJjb3VudCI6MTQsImhkaWQiOiJjNTE2ZTI3YzU0MTFhZDY1MjBhZTJlMzNhZGQ2NTFkMyIsInVzZXJDb3VudCI6MTR9"/>
</p:tagLst>
</file>

<file path=ppt/theme/theme1.xml><?xml version="1.0" encoding="utf-8"?>
<a:theme xmlns:a="http://schemas.openxmlformats.org/drawingml/2006/main" name="默认设计模板">
  <a:themeElements>
    <a:clrScheme name="水天一色">
      <a:dk1>
        <a:srgbClr val="000000"/>
      </a:dk1>
      <a:lt1>
        <a:srgbClr val="FFFFFF"/>
      </a:lt1>
      <a:dk2>
        <a:srgbClr val="D0D9E8"/>
      </a:dk2>
      <a:lt2>
        <a:srgbClr val="B6CDE8"/>
      </a:lt2>
      <a:accent1>
        <a:srgbClr val="94B9E5"/>
      </a:accent1>
      <a:accent2>
        <a:srgbClr val="6C99DA"/>
      </a:accent2>
      <a:accent3>
        <a:srgbClr val="4F78C9"/>
      </a:accent3>
      <a:accent4>
        <a:srgbClr val="3B539D"/>
      </a:accent4>
      <a:accent5>
        <a:srgbClr val="273677"/>
      </a:accent5>
      <a:accent6>
        <a:srgbClr val="212A4D"/>
      </a:accent6>
      <a:hlink>
        <a:srgbClr val="866054"/>
      </a:hlink>
      <a:folHlink>
        <a:srgbClr val="422F28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水天一色">
      <a:dk1>
        <a:srgbClr val="000000"/>
      </a:dk1>
      <a:lt1>
        <a:srgbClr val="FFFFFF"/>
      </a:lt1>
      <a:dk2>
        <a:srgbClr val="D0D9E8"/>
      </a:dk2>
      <a:lt2>
        <a:srgbClr val="B6CDE8"/>
      </a:lt2>
      <a:accent1>
        <a:srgbClr val="94B9E5"/>
      </a:accent1>
      <a:accent2>
        <a:srgbClr val="6C99DA"/>
      </a:accent2>
      <a:accent3>
        <a:srgbClr val="4F78C9"/>
      </a:accent3>
      <a:accent4>
        <a:srgbClr val="3B539D"/>
      </a:accent4>
      <a:accent5>
        <a:srgbClr val="273677"/>
      </a:accent5>
      <a:accent6>
        <a:srgbClr val="212A4D"/>
      </a:accent6>
      <a:hlink>
        <a:srgbClr val="866054"/>
      </a:hlink>
      <a:folHlink>
        <a:srgbClr val="422F28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2279</Words>
  <Application>WPS 演示</Application>
  <PresentationFormat/>
  <Paragraphs>207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</vt:lpstr>
      <vt:lpstr>宋体</vt:lpstr>
      <vt:lpstr>Wingdings</vt:lpstr>
      <vt:lpstr>思源黑体 CN Heavy</vt:lpstr>
      <vt:lpstr>黑体</vt:lpstr>
      <vt:lpstr>思源黑体 CN Regular</vt:lpstr>
      <vt:lpstr>Calibri Light</vt:lpstr>
      <vt:lpstr>微软雅黑</vt:lpstr>
      <vt:lpstr>Arial Unicode MS</vt:lpstr>
      <vt:lpstr>Calibri</vt:lpstr>
      <vt:lpstr>等线</vt:lpstr>
      <vt:lpstr>默认设计模板</vt:lpstr>
      <vt:lpstr>1_默认设计模板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86181</dc:creator>
  <cp:lastModifiedBy>タ风</cp:lastModifiedBy>
  <cp:revision>16</cp:revision>
  <dcterms:created xsi:type="dcterms:W3CDTF">2020-02-21T12:21:00Z</dcterms:created>
  <dcterms:modified xsi:type="dcterms:W3CDTF">2025-08-18T07:23:10Z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2052-12.1.0.16120</vt:lpwstr>
  </property>
  <property fmtid="{D5CDD505-2E9C-101B-9397-08002B2CF9AE}" pid="3" name="KSOTemplateUUID">
    <vt:lpwstr>v1.0_mb_FR4vU9H+zFkmatbzijbVsg==</vt:lpwstr>
  </property>
  <property fmtid="{D5CDD505-2E9C-101B-9397-08002B2CF9AE}" pid="4" name="ICV">
    <vt:lpwstr>80AA8D2053134DA389D010F53505FE21_11</vt:lpwstr>
  </property>
</Properties>
</file>